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50"/>
  </p:notesMasterIdLst>
  <p:sldIdLst>
    <p:sldId id="287" r:id="rId3"/>
    <p:sldId id="329" r:id="rId4"/>
    <p:sldId id="330" r:id="rId5"/>
    <p:sldId id="288" r:id="rId6"/>
    <p:sldId id="297" r:id="rId7"/>
    <p:sldId id="299" r:id="rId8"/>
    <p:sldId id="331" r:id="rId9"/>
    <p:sldId id="332" r:id="rId10"/>
    <p:sldId id="333" r:id="rId11"/>
    <p:sldId id="334" r:id="rId12"/>
    <p:sldId id="335" r:id="rId13"/>
    <p:sldId id="336" r:id="rId14"/>
    <p:sldId id="291" r:id="rId15"/>
    <p:sldId id="337" r:id="rId16"/>
    <p:sldId id="338" r:id="rId17"/>
    <p:sldId id="292" r:id="rId18"/>
    <p:sldId id="293" r:id="rId19"/>
    <p:sldId id="294" r:id="rId20"/>
    <p:sldId id="295" r:id="rId21"/>
    <p:sldId id="296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9" r:id="rId31"/>
    <p:sldId id="310" r:id="rId32"/>
    <p:sldId id="311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24" r:id="rId43"/>
    <p:sldId id="325" r:id="rId44"/>
    <p:sldId id="322" r:id="rId45"/>
    <p:sldId id="323" r:id="rId46"/>
    <p:sldId id="326" r:id="rId47"/>
    <p:sldId id="327" r:id="rId48"/>
    <p:sldId id="328" r:id="rId49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2294" autoAdjust="0"/>
  </p:normalViewPr>
  <p:slideViewPr>
    <p:cSldViewPr snapToGrid="0" snapToObjects="1">
      <p:cViewPr varScale="1">
        <p:scale>
          <a:sx n="85" d="100"/>
          <a:sy n="85" d="100"/>
        </p:scale>
        <p:origin x="596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language in each area: how we say about</a:t>
            </a:r>
            <a:r>
              <a:rPr lang="en-US" baseline="0" dirty="0" smtClean="0"/>
              <a:t> something and how we tell stories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45843-95A7-4506-A0BB-BE19B8D968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45843-95A7-4506-A0BB-BE19B8D96825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45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4857750"/>
            <a:ext cx="20843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Visualization of Machine Learning models</a:t>
            </a:r>
            <a:endParaRPr lang="ru-RU" sz="2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16 </a:t>
            </a:r>
            <a:r>
              <a:rPr lang="en-US" sz="1800" dirty="0" smtClean="0"/>
              <a:t>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classification target is discrete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76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class of an object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molecule a good drug?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</a:t>
            </a:r>
            <a:r>
              <a:rPr lang="en-US" dirty="0" smtClean="0"/>
              <a:t>the </a:t>
            </a:r>
            <a:r>
              <a:rPr lang="en-US" dirty="0"/>
              <a:t>customer </a:t>
            </a:r>
            <a:r>
              <a:rPr lang="en-US" dirty="0" smtClean="0"/>
              <a:t>pay a mortgage?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dog breed is at the figure?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118427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987700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1200/1*bHnak3AMWoAFRBd5Pnif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00" y="2517301"/>
            <a:ext cx="4389747" cy="2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measure errors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430" y="2067429"/>
            <a:ext cx="220445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FPR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Confusion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ROC &amp; PR curves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58722" y="119800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 curve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85882" y="11980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 curve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cdn-images-1.medium.com/max/1500/1*PaMwv_AkpvQYV5qjSHye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77" y="1168259"/>
            <a:ext cx="4032249" cy="29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1805" y="451899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https://medium.com/@</a:t>
            </a:r>
            <a:r>
              <a:rPr lang="en-US" sz="1200" dirty="0" smtClean="0"/>
              <a:t>rnbrown/creating-and-visualizing-decision-trees-with-python-f8e8fa394176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3583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https://playground.tensorflow.org/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4" y="1075085"/>
            <a:ext cx="5726243" cy="32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 with </a:t>
            </a:r>
            <a:r>
              <a:rPr lang="en-US" dirty="0" err="1" smtClean="0"/>
              <a:t>Tensorboard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https://www.tensorflow.org/guide/graph_viz</a:t>
            </a:r>
          </a:p>
        </p:txBody>
      </p:sp>
      <p:pic>
        <p:nvPicPr>
          <p:cNvPr id="5122" name="Picture 2" descr="Image result for tensorboard exam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1063311"/>
            <a:ext cx="6198652" cy="32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Understand </a:t>
            </a:r>
            <a:r>
              <a:rPr lang="en-US" dirty="0"/>
              <a:t>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Who</a:t>
            </a:r>
          </a:p>
          <a:p>
            <a:pPr lvl="1"/>
            <a:r>
              <a:rPr lang="en-US" dirty="0" smtClean="0"/>
              <a:t>Your audience </a:t>
            </a:r>
          </a:p>
          <a:p>
            <a:pPr lvl="1"/>
            <a:r>
              <a:rPr lang="en-US" dirty="0" smtClean="0"/>
              <a:t>You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What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Action</a:t>
            </a:r>
            <a:endParaRPr lang="ru-RU" dirty="0" smtClean="0"/>
          </a:p>
          <a:p>
            <a:pPr marL="278599" lvl="1" indent="0">
              <a:buNone/>
            </a:pPr>
            <a:r>
              <a:rPr lang="en-US" i="1" dirty="0" smtClean="0"/>
              <a:t>What do you need your audience to know or do? </a:t>
            </a:r>
            <a:endParaRPr lang="ru-RU" i="1" dirty="0" smtClean="0"/>
          </a:p>
          <a:p>
            <a:pPr lvl="1"/>
            <a:r>
              <a:rPr lang="en-US" dirty="0" smtClean="0"/>
              <a:t>Mechanism</a:t>
            </a:r>
            <a:endParaRPr lang="ru-RU" dirty="0" smtClean="0"/>
          </a:p>
          <a:p>
            <a:pPr marL="278599" lvl="1" indent="0">
              <a:buNone/>
            </a:pPr>
            <a:r>
              <a:rPr lang="en-US" i="1" dirty="0" smtClean="0"/>
              <a:t>How will you communicate to your audience? </a:t>
            </a:r>
          </a:p>
        </p:txBody>
      </p:sp>
    </p:spTree>
    <p:extLst>
      <p:ext uri="{BB962C8B-B14F-4D97-AF65-F5344CB8AC3E}">
        <p14:creationId xmlns:p14="http://schemas.microsoft.com/office/powerpoint/2010/main" val="252144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Understand </a:t>
            </a:r>
            <a:r>
              <a:rPr lang="en-US" dirty="0"/>
              <a:t>the context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Who</a:t>
            </a:r>
          </a:p>
          <a:p>
            <a:pPr lvl="1"/>
            <a:r>
              <a:rPr lang="en-US" dirty="0" smtClean="0"/>
              <a:t>Your audience </a:t>
            </a:r>
          </a:p>
          <a:p>
            <a:pPr lvl="1"/>
            <a:r>
              <a:rPr lang="en-US" dirty="0" smtClean="0"/>
              <a:t>You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What</a:t>
            </a:r>
            <a:r>
              <a:rPr lang="en-US" dirty="0" smtClean="0"/>
              <a:t>	</a:t>
            </a:r>
          </a:p>
          <a:p>
            <a:pPr lvl="1"/>
            <a:r>
              <a:rPr lang="en-US" dirty="0" smtClean="0"/>
              <a:t>Action</a:t>
            </a:r>
            <a:endParaRPr lang="ru-RU" dirty="0" smtClean="0"/>
          </a:p>
          <a:p>
            <a:pPr marL="278599" lvl="1" indent="0">
              <a:buNone/>
            </a:pPr>
            <a:r>
              <a:rPr lang="en-US" i="1" dirty="0" smtClean="0"/>
              <a:t>What do you need your audience to know or do? </a:t>
            </a:r>
            <a:endParaRPr lang="ru-RU" i="1" dirty="0" smtClean="0"/>
          </a:p>
          <a:p>
            <a:pPr lvl="1"/>
            <a:r>
              <a:rPr lang="en-US" dirty="0" smtClean="0"/>
              <a:t>Mechanism</a:t>
            </a:r>
            <a:endParaRPr lang="ru-RU" dirty="0" smtClean="0"/>
          </a:p>
          <a:p>
            <a:pPr marL="278599" lvl="1" indent="0">
              <a:buNone/>
            </a:pPr>
            <a:r>
              <a:rPr lang="en-US" i="1" dirty="0" smtClean="0"/>
              <a:t>How will you communicate to your audience?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 smtClean="0"/>
              <a:t>How</a:t>
            </a:r>
            <a:endParaRPr lang="ru-RU" b="1" dirty="0" smtClean="0"/>
          </a:p>
          <a:p>
            <a:pPr marL="0" indent="0">
              <a:buNone/>
            </a:pPr>
            <a:r>
              <a:rPr lang="ru-RU" dirty="0" smtClean="0"/>
              <a:t>      </a:t>
            </a:r>
            <a:r>
              <a:rPr lang="en-US" i="1" dirty="0" smtClean="0"/>
              <a:t>What data is available that will help make my</a:t>
            </a:r>
            <a:r>
              <a:rPr lang="ru-RU" i="1" dirty="0" smtClean="0"/>
              <a:t> </a:t>
            </a:r>
            <a:r>
              <a:rPr lang="en-US" i="1" dirty="0" smtClean="0"/>
              <a:t>point?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19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Understand </a:t>
            </a:r>
            <a:r>
              <a:rPr lang="en-US" dirty="0"/>
              <a:t>the </a:t>
            </a:r>
            <a:r>
              <a:rPr lang="en-US" dirty="0" smtClean="0"/>
              <a:t>context: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3" y="971550"/>
            <a:ext cx="3975174" cy="3086100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b="1" dirty="0"/>
              <a:t>Who: </a:t>
            </a:r>
            <a:r>
              <a:rPr lang="en-US" dirty="0"/>
              <a:t>The budget committee that can approve funding for </a:t>
            </a:r>
            <a:r>
              <a:rPr lang="en-US" dirty="0" smtClean="0"/>
              <a:t>continuation </a:t>
            </a:r>
            <a:r>
              <a:rPr lang="en-US" dirty="0"/>
              <a:t>of the summer learning program.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What: </a:t>
            </a:r>
            <a:r>
              <a:rPr lang="en-US" dirty="0"/>
              <a:t>The summer learning program on science was a </a:t>
            </a:r>
            <a:r>
              <a:rPr lang="en-US" dirty="0" smtClean="0"/>
              <a:t>success; please </a:t>
            </a:r>
            <a:r>
              <a:rPr lang="en-US" dirty="0"/>
              <a:t>approve budget of $X to continue.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How: </a:t>
            </a:r>
            <a:r>
              <a:rPr lang="en-US" dirty="0"/>
              <a:t>Illustrate success with data collected through the </a:t>
            </a:r>
            <a:r>
              <a:rPr lang="en-US" dirty="0" smtClean="0"/>
              <a:t>survey conducted </a:t>
            </a:r>
            <a:r>
              <a:rPr lang="en-US" dirty="0"/>
              <a:t>before and after the pilot program.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77" y="971550"/>
            <a:ext cx="45148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61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en-US" dirty="0" smtClean="0"/>
              <a:t>Choose </a:t>
            </a:r>
            <a:r>
              <a:rPr lang="en-US" dirty="0"/>
              <a:t>an appropriate visual display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849" y="4393580"/>
            <a:ext cx="435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Knaflic</a:t>
            </a:r>
            <a:r>
              <a:rPr lang="en-US" sz="1200" dirty="0"/>
              <a:t>, </a:t>
            </a:r>
            <a:r>
              <a:rPr lang="en-US" sz="1200" dirty="0" smtClean="0"/>
              <a:t>C.N.</a:t>
            </a:r>
            <a:r>
              <a:rPr lang="en-US" sz="1200" dirty="0"/>
              <a:t> </a:t>
            </a:r>
            <a:r>
              <a:rPr lang="en-US" sz="1200" i="1" dirty="0"/>
              <a:t>Storytelling with data: A data visualization guide </a:t>
            </a:r>
            <a:r>
              <a:rPr lang="en-US" sz="1200" i="1" dirty="0" smtClean="0"/>
              <a:t/>
            </a:r>
            <a:br>
              <a:rPr lang="en-US" sz="1200" i="1" dirty="0" smtClean="0"/>
            </a:br>
            <a:r>
              <a:rPr lang="en-US" sz="1200" i="1" dirty="0" smtClean="0"/>
              <a:t>for </a:t>
            </a:r>
            <a:r>
              <a:rPr lang="en-US" sz="1200" i="1" dirty="0"/>
              <a:t>business professionals</a:t>
            </a:r>
            <a:r>
              <a:rPr lang="en-US" sz="1200" dirty="0"/>
              <a:t>. John Wiley &amp; Sons, 2015</a:t>
            </a:r>
            <a:r>
              <a:rPr lang="en-US" sz="1200" dirty="0" smtClean="0"/>
              <a:t>. p. 37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4" y="945159"/>
            <a:ext cx="2330677" cy="331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43" y="913588"/>
            <a:ext cx="2312265" cy="3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lot of basic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849" y="4393580"/>
            <a:ext cx="435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Knaflic</a:t>
            </a:r>
            <a:r>
              <a:rPr lang="en-US" sz="1200" dirty="0"/>
              <a:t>, </a:t>
            </a:r>
            <a:r>
              <a:rPr lang="en-US" sz="1200" dirty="0" smtClean="0"/>
              <a:t>C.N.</a:t>
            </a:r>
            <a:r>
              <a:rPr lang="en-US" sz="1200" dirty="0"/>
              <a:t> </a:t>
            </a:r>
            <a:r>
              <a:rPr lang="en-US" sz="1200" i="1" dirty="0"/>
              <a:t>Storytelling with data: A data visualization guide </a:t>
            </a:r>
            <a:r>
              <a:rPr lang="en-US" sz="1200" i="1" dirty="0" smtClean="0"/>
              <a:t/>
            </a:r>
            <a:br>
              <a:rPr lang="en-US" sz="1200" i="1" dirty="0" smtClean="0"/>
            </a:br>
            <a:r>
              <a:rPr lang="en-US" sz="1200" i="1" dirty="0" smtClean="0"/>
              <a:t>for </a:t>
            </a:r>
            <a:r>
              <a:rPr lang="en-US" sz="1200" i="1" dirty="0"/>
              <a:t>business professionals</a:t>
            </a:r>
            <a:r>
              <a:rPr lang="en-US" sz="1200" dirty="0"/>
              <a:t>. John Wiley &amp; Sons, </a:t>
            </a:r>
            <a:r>
              <a:rPr lang="en-US" sz="1200" dirty="0" smtClean="0"/>
              <a:t>2015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4" y="945159"/>
            <a:ext cx="2330677" cy="331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43" y="913588"/>
            <a:ext cx="2312265" cy="3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display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68" y="1159727"/>
            <a:ext cx="3062869" cy="219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Simple text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Tables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 smtClean="0"/>
              <a:t>Graphs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5455" b="34212"/>
          <a:stretch/>
        </p:blipFill>
        <p:spPr>
          <a:xfrm>
            <a:off x="5107568" y="980328"/>
            <a:ext cx="1363570" cy="23388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982" y="3408992"/>
            <a:ext cx="1400156" cy="119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5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68" y="1159727"/>
            <a:ext cx="2499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Scatter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Parallel coordinates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838" y="1000130"/>
            <a:ext cx="2116601" cy="1804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94" y="1000130"/>
            <a:ext cx="2488928" cy="1855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169" y="3062056"/>
            <a:ext cx="4582313" cy="1679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37" y="2821130"/>
            <a:ext cx="2741019" cy="157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989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types to avoid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4468" y="1159727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Pie charts are </a:t>
            </a:r>
            <a:r>
              <a:rPr lang="en-US" dirty="0" smtClean="0"/>
              <a:t>evil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Never use </a:t>
            </a:r>
            <a:r>
              <a:rPr lang="en-US" dirty="0" smtClean="0"/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Secondary y‐axis: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generally </a:t>
            </a:r>
            <a:r>
              <a:rPr lang="en-US" dirty="0"/>
              <a:t>not a good idea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1152" y="1159727"/>
            <a:ext cx="2144866" cy="1488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99" y="1204358"/>
            <a:ext cx="2065994" cy="1398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819" y="2891849"/>
            <a:ext cx="2718980" cy="2137748"/>
          </a:xfrm>
          <a:prstGeom prst="rect">
            <a:avLst/>
          </a:prstGeom>
        </p:spPr>
      </p:pic>
      <p:sp>
        <p:nvSpPr>
          <p:cNvPr id="23" name="Multiply 22"/>
          <p:cNvSpPr/>
          <p:nvPr/>
        </p:nvSpPr>
        <p:spPr bwMode="auto">
          <a:xfrm>
            <a:off x="3925229" y="1274747"/>
            <a:ext cx="1315844" cy="1122590"/>
          </a:xfrm>
          <a:prstGeom prst="mathMultiply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Multiply 23"/>
          <p:cNvSpPr/>
          <p:nvPr/>
        </p:nvSpPr>
        <p:spPr bwMode="auto">
          <a:xfrm>
            <a:off x="6775874" y="1254362"/>
            <a:ext cx="1315844" cy="1122590"/>
          </a:xfrm>
          <a:prstGeom prst="mathMultiply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5" name="Multiply 24"/>
          <p:cNvSpPr/>
          <p:nvPr/>
        </p:nvSpPr>
        <p:spPr bwMode="auto">
          <a:xfrm>
            <a:off x="4383387" y="3179680"/>
            <a:ext cx="1315844" cy="1122590"/>
          </a:xfrm>
          <a:prstGeom prst="mathMultiply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11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3. Eliminate clutter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972876"/>
            <a:ext cx="5740090" cy="348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6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chart border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24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01751"/>
            <a:ext cx="6109010" cy="34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0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smtClean="0"/>
              <a:t>gridlines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25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70518"/>
            <a:ext cx="6023434" cy="30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395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smtClean="0"/>
              <a:t>data markers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26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85385"/>
            <a:ext cx="6366547" cy="340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15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 up axis labels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27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59" y="1115163"/>
            <a:ext cx="5954752" cy="288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950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Label data directly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28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66775"/>
            <a:ext cx="80772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42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Leverage consistent color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29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37528"/>
            <a:ext cx="79533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1896" y="1509774"/>
            <a:ext cx="7064375" cy="2110350"/>
          </a:xfrm>
        </p:spPr>
        <p:txBody>
          <a:bodyPr/>
          <a:lstStyle/>
          <a:p>
            <a:r>
              <a:rPr lang="en-US" sz="2000" dirty="0" smtClean="0"/>
              <a:t>We need specific plot for particular application areas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dirty="0" smtClean="0"/>
              <a:t>They are just basic plots, but with </a:t>
            </a:r>
            <a:br>
              <a:rPr lang="en-US" sz="1600" dirty="0" smtClean="0"/>
            </a:br>
            <a:r>
              <a:rPr lang="en-US" sz="1600" dirty="0" smtClean="0"/>
              <a:t>specific curves or points displayed</a:t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We consider machine learning as an example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85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and after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30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966438"/>
            <a:ext cx="8609888" cy="27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sz="2800" dirty="0" smtClean="0"/>
              <a:t>4. Focus </a:t>
            </a:r>
            <a:r>
              <a:rPr lang="en-US" sz="2800" dirty="0"/>
              <a:t>attention where you want </a:t>
            </a:r>
            <a:r>
              <a:rPr lang="en-US" sz="2800" dirty="0" smtClean="0"/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281231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the 3s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32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947969"/>
            <a:ext cx="530542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3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</a:t>
            </a:r>
            <a:r>
              <a:rPr lang="en-US" dirty="0"/>
              <a:t>the 3s with </a:t>
            </a:r>
            <a:r>
              <a:rPr lang="en-US" dirty="0" err="1"/>
              <a:t>preattentive</a:t>
            </a:r>
            <a:r>
              <a:rPr lang="en-US" dirty="0"/>
              <a:t> 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890587"/>
            <a:ext cx="5219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80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</a:t>
            </a:r>
            <a:r>
              <a:rPr lang="en-US" dirty="0" err="1" smtClean="0"/>
              <a:t>preattentive</a:t>
            </a:r>
            <a:r>
              <a:rPr lang="en-US" dirty="0" smtClean="0"/>
              <a:t> </a:t>
            </a:r>
            <a:r>
              <a:rPr lang="en-US" dirty="0"/>
              <a:t>attributes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34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1011042"/>
            <a:ext cx="5656763" cy="374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91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preattentive</a:t>
            </a:r>
            <a:r>
              <a:rPr lang="en-US" dirty="0" smtClean="0"/>
              <a:t> attributes in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35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514475"/>
            <a:ext cx="4267200" cy="2114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64" y="1514475"/>
            <a:ext cx="4000665" cy="218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63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preattentive</a:t>
            </a:r>
            <a:r>
              <a:rPr lang="en-US" dirty="0" smtClean="0"/>
              <a:t> attributes in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36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7" y="1254102"/>
            <a:ext cx="4541451" cy="255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2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</a:t>
            </a:r>
            <a:r>
              <a:rPr lang="en-US" dirty="0" err="1" smtClean="0"/>
              <a:t>preattentive</a:t>
            </a:r>
            <a:r>
              <a:rPr lang="en-US" dirty="0" smtClean="0"/>
              <a:t> attributes in graphs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37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165976"/>
            <a:ext cx="6273851" cy="31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65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 err="1" smtClean="0"/>
              <a:t>preattentive</a:t>
            </a:r>
            <a:r>
              <a:rPr lang="en-US" dirty="0" smtClean="0"/>
              <a:t> attributes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9430" y="1055649"/>
            <a:ext cx="3153427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Position on page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126" y="3241289"/>
            <a:ext cx="1760786" cy="13418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718" y="1055649"/>
            <a:ext cx="4059377" cy="196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277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Think like a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39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1087989"/>
            <a:ext cx="6497444" cy="315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5844" y="4406681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                                       After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auto">
          <a:xfrm>
            <a:off x="4467921" y="936702"/>
            <a:ext cx="3442010" cy="383931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2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Main problem statements in Machine Learning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51" y="1236689"/>
            <a:ext cx="2884123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Unsupervised machine </a:t>
            </a:r>
            <a:br>
              <a:rPr lang="en-US" dirty="0" smtClean="0"/>
            </a:br>
            <a:r>
              <a:rPr lang="en-US" dirty="0" smtClean="0"/>
              <a:t>learning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Think like a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40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44" y="1087989"/>
            <a:ext cx="6497444" cy="315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15844" y="4406681"/>
            <a:ext cx="396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                                       After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4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Think like a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6408" y="1812719"/>
            <a:ext cx="66275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 follows function. This adage of product design has clear </a:t>
            </a:r>
            <a:r>
              <a:rPr lang="en-US" sz="2800" dirty="0" smtClean="0"/>
              <a:t>application </a:t>
            </a:r>
            <a:r>
              <a:rPr lang="en-US" sz="2800" dirty="0"/>
              <a:t>to communicating with data.</a:t>
            </a:r>
          </a:p>
        </p:txBody>
      </p:sp>
    </p:spTree>
    <p:extLst>
      <p:ext uri="{BB962C8B-B14F-4D97-AF65-F5344CB8AC3E}">
        <p14:creationId xmlns:p14="http://schemas.microsoft.com/office/powerpoint/2010/main" val="3791330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A-principles of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6408" y="1812719"/>
            <a:ext cx="662754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ffordances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ccessibility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</a:t>
            </a:r>
            <a:r>
              <a:rPr lang="en-US" sz="2800" dirty="0" smtClean="0"/>
              <a:t>esthetic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3987" y="1011043"/>
            <a:ext cx="2037180" cy="225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Think like a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844" y="4406681"/>
            <a:ext cx="467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                                       </a:t>
            </a:r>
            <a:r>
              <a:rPr lang="ru-RU" dirty="0" smtClean="0"/>
              <a:t>            </a:t>
            </a:r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" y="1607287"/>
            <a:ext cx="4045562" cy="2273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80" y="1269011"/>
            <a:ext cx="4061978" cy="286542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4617991" y="929268"/>
            <a:ext cx="4228643" cy="3846745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327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Think like a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15844" y="4406681"/>
            <a:ext cx="467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Before                                        </a:t>
            </a:r>
            <a:r>
              <a:rPr lang="ru-RU" dirty="0" smtClean="0"/>
              <a:t>            </a:t>
            </a:r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" y="1607287"/>
            <a:ext cx="4045562" cy="2273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8380" y="1269011"/>
            <a:ext cx="4061978" cy="28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. Tell a story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1. The setting: When and where does the story take place?</a:t>
            </a:r>
          </a:p>
          <a:p>
            <a:r>
              <a:rPr lang="en-US" dirty="0"/>
              <a:t>2. The main character: Who is driving the action? (This should </a:t>
            </a:r>
            <a:r>
              <a:rPr lang="en-US" dirty="0" smtClean="0"/>
              <a:t>be framed </a:t>
            </a:r>
            <a:r>
              <a:rPr lang="en-US" dirty="0"/>
              <a:t>in terms of your audience!)</a:t>
            </a:r>
          </a:p>
          <a:p>
            <a:r>
              <a:rPr lang="en-US" dirty="0"/>
              <a:t>3. The imbalance: Why is it necessary, what has changed?</a:t>
            </a:r>
          </a:p>
          <a:p>
            <a:r>
              <a:rPr lang="en-US" dirty="0"/>
              <a:t>4. The balance: What do you want to see happen?</a:t>
            </a:r>
          </a:p>
          <a:p>
            <a:r>
              <a:rPr lang="en-US" dirty="0"/>
              <a:t>5. The solution: How will you bring about the changes?</a:t>
            </a:r>
          </a:p>
        </p:txBody>
      </p:sp>
      <p:sp>
        <p:nvSpPr>
          <p:cNvPr id="8" name="Rectangle 7"/>
          <p:cNvSpPr/>
          <p:nvPr/>
        </p:nvSpPr>
        <p:spPr>
          <a:xfrm>
            <a:off x="579745" y="4349698"/>
            <a:ext cx="377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Beyond </a:t>
            </a:r>
            <a:r>
              <a:rPr lang="en-US" dirty="0"/>
              <a:t>Bullet Points, Cliff Atkinson</a:t>
            </a:r>
          </a:p>
        </p:txBody>
      </p:sp>
    </p:spTree>
    <p:extLst>
      <p:ext uri="{BB962C8B-B14F-4D97-AF65-F5344CB8AC3E}">
        <p14:creationId xmlns:p14="http://schemas.microsoft.com/office/powerpoint/2010/main" val="40600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arcs structure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The beginning: </a:t>
            </a:r>
            <a:br>
              <a:rPr lang="en-US" sz="2400" b="1" dirty="0" smtClean="0"/>
            </a:br>
            <a:r>
              <a:rPr lang="en-US" sz="2400" dirty="0" smtClean="0"/>
              <a:t>problem introduced</a:t>
            </a:r>
          </a:p>
          <a:p>
            <a:endParaRPr lang="en-US" sz="2400" dirty="0" smtClean="0"/>
          </a:p>
          <a:p>
            <a:r>
              <a:rPr lang="en-US" sz="2400" b="1" dirty="0"/>
              <a:t>The </a:t>
            </a:r>
            <a:r>
              <a:rPr lang="en-US" sz="2400" b="1" dirty="0" smtClean="0"/>
              <a:t>middle: </a:t>
            </a:r>
            <a:br>
              <a:rPr lang="en-US" sz="2400" b="1" dirty="0" smtClean="0"/>
            </a:br>
            <a:r>
              <a:rPr lang="en-US" sz="2400" dirty="0" smtClean="0"/>
              <a:t>how to solve the problem</a:t>
            </a:r>
          </a:p>
          <a:p>
            <a:endParaRPr lang="en-US" sz="2400" dirty="0" smtClean="0"/>
          </a:p>
          <a:p>
            <a:r>
              <a:rPr lang="en-US" sz="2400" b="1" dirty="0" smtClean="0"/>
              <a:t>The end: </a:t>
            </a:r>
            <a:br>
              <a:rPr lang="en-US" sz="2400" b="1" dirty="0" smtClean="0"/>
            </a:br>
            <a:r>
              <a:rPr lang="en-US" sz="2400" dirty="0" smtClean="0"/>
              <a:t>call to action</a:t>
            </a:r>
          </a:p>
          <a:p>
            <a:r>
              <a:rPr lang="en-US" sz="2000" i="1" dirty="0"/>
              <a:t> tie it back to the beginning</a:t>
            </a:r>
          </a:p>
        </p:txBody>
      </p:sp>
    </p:spTree>
    <p:extLst>
      <p:ext uri="{BB962C8B-B14F-4D97-AF65-F5344CB8AC3E}">
        <p14:creationId xmlns:p14="http://schemas.microsoft.com/office/powerpoint/2010/main" val="42344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quick intro on storytelling with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Understand the </a:t>
            </a:r>
            <a:r>
              <a:rPr lang="en-US" sz="2000" dirty="0" smtClean="0"/>
              <a:t>context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Choose an appropriate visual </a:t>
            </a:r>
            <a:r>
              <a:rPr lang="en-US" sz="2000" dirty="0" smtClean="0"/>
              <a:t>display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Eliminate </a:t>
            </a:r>
            <a:r>
              <a:rPr lang="en-US" sz="2000" dirty="0" smtClean="0"/>
              <a:t>clutter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Focus attention where you want </a:t>
            </a:r>
            <a:r>
              <a:rPr lang="en-US" sz="2000" dirty="0" smtClean="0"/>
              <a:t>it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Think like a </a:t>
            </a:r>
            <a:r>
              <a:rPr lang="en-US" sz="2000" dirty="0" smtClean="0"/>
              <a:t>designer	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Tell a story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307" y="1157400"/>
            <a:ext cx="2102995" cy="312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regression target is continuous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253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continuous value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solubility of a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price of a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performance of a portfolio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484471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tguardian.files.wordpress.com/2017/03/unnamed-chunk-10-2.png?w=5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23" y="2949971"/>
            <a:ext cx="1774061" cy="17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1232447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7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measure errors for different approach and get table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" y="1766951"/>
            <a:ext cx="7217764" cy="14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Another simple way is to plot the model itself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50871"/>
            <a:ext cx="5218054" cy="30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Scatter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http://staff.washington.edu/dbp/s423/PDFs/01-chapter-ALR-for-printing.pdf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935577"/>
            <a:ext cx="3439985" cy="33535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1019331" y="1019331"/>
            <a:ext cx="2765685" cy="2773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68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QQ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https://stats.stackexchange.com/questions/253916/what-does-this-q-q-plot-indicate-about-my-data</a:t>
            </a:r>
            <a:endParaRPr lang="en-US" sz="1000" dirty="0"/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79798"/>
            <a:ext cx="5351413" cy="32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9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10223</TotalTime>
  <Words>680</Words>
  <Application>Microsoft Office PowerPoint</Application>
  <PresentationFormat>On-screen Show (16:9)</PresentationFormat>
  <Paragraphs>203</Paragraphs>
  <Slides>47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ＭＳ Ｐゴシック</vt:lpstr>
      <vt:lpstr>ＭＳ Ｐゴシック</vt:lpstr>
      <vt:lpstr>Arial</vt:lpstr>
      <vt:lpstr>Calibri</vt:lpstr>
      <vt:lpstr>Lucida Grande</vt:lpstr>
      <vt:lpstr>Times</vt:lpstr>
      <vt:lpstr>2_Skoltech</vt:lpstr>
      <vt:lpstr>3_Skoltech</vt:lpstr>
      <vt:lpstr>PowerPoint Presentation</vt:lpstr>
      <vt:lpstr>There is a lot of basic plots</vt:lpstr>
      <vt:lpstr>We need specific plot for particular application areas   They are just basic plots, but with  specific curves or points displayed  We consider machine learning as an example</vt:lpstr>
      <vt:lpstr>Main problem statements in Machine Learning</vt:lpstr>
      <vt:lpstr>For regression target is continuous</vt:lpstr>
      <vt:lpstr>Simplest way: measure errors for different approach and get table</vt:lpstr>
      <vt:lpstr>Another simple way is to plot the model itself</vt:lpstr>
      <vt:lpstr>Scatter plot</vt:lpstr>
      <vt:lpstr>QQ plot</vt:lpstr>
      <vt:lpstr>For classification target is discrete</vt:lpstr>
      <vt:lpstr>Simplest way: measure errors</vt:lpstr>
      <vt:lpstr>Simplest way: ROC &amp; PR curves</vt:lpstr>
      <vt:lpstr>Visualize the model: decision tree</vt:lpstr>
      <vt:lpstr>Visualize the model: Neural Network</vt:lpstr>
      <vt:lpstr>Visualize the model: Neural Network with Tensorboard</vt:lpstr>
      <vt:lpstr>1. Understand the context</vt:lpstr>
      <vt:lpstr>1. Understand the context</vt:lpstr>
      <vt:lpstr>1. Understand the context: example</vt:lpstr>
      <vt:lpstr>2. Choose an appropriate visual display</vt:lpstr>
      <vt:lpstr>Main display types</vt:lpstr>
      <vt:lpstr>Graph types</vt:lpstr>
      <vt:lpstr>Graph types to avoid</vt:lpstr>
      <vt:lpstr>3. Eliminate clutter</vt:lpstr>
      <vt:lpstr>Remove chart border</vt:lpstr>
      <vt:lpstr>Remove gridlines</vt:lpstr>
      <vt:lpstr>Remove data markers</vt:lpstr>
      <vt:lpstr>Clean up axis labels</vt:lpstr>
      <vt:lpstr>Label data directly</vt:lpstr>
      <vt:lpstr>Leverage consistent color</vt:lpstr>
      <vt:lpstr>Before and after</vt:lpstr>
      <vt:lpstr>PowerPoint Presentation</vt:lpstr>
      <vt:lpstr>Count the 3s</vt:lpstr>
      <vt:lpstr>Count the 3s with preattentive attributes</vt:lpstr>
      <vt:lpstr>Types of preattentive attributes</vt:lpstr>
      <vt:lpstr>Example of preattentive attributes in text</vt:lpstr>
      <vt:lpstr>Example of preattentive attributes in graphs</vt:lpstr>
      <vt:lpstr>Example of preattentive attributes in graphs</vt:lpstr>
      <vt:lpstr>Other preattentive attributes</vt:lpstr>
      <vt:lpstr>5. Think like a designer</vt:lpstr>
      <vt:lpstr>5. Think like a designer</vt:lpstr>
      <vt:lpstr>5. Think like a designer</vt:lpstr>
      <vt:lpstr>Three A-principles of design</vt:lpstr>
      <vt:lpstr>5. Think like a designer</vt:lpstr>
      <vt:lpstr>5. Think like a designer</vt:lpstr>
      <vt:lpstr>5. Tell a story</vt:lpstr>
      <vt:lpstr>Three arcs structure</vt:lpstr>
      <vt:lpstr>A quick intro on storytelling with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457</cp:revision>
  <cp:lastPrinted>2018-05-25T13:52:10Z</cp:lastPrinted>
  <dcterms:created xsi:type="dcterms:W3CDTF">2016-01-26T13:21:13Z</dcterms:created>
  <dcterms:modified xsi:type="dcterms:W3CDTF">2019-01-15T22:10:35Z</dcterms:modified>
</cp:coreProperties>
</file>